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35" r:id="rId5"/>
    <p:sldId id="336" r:id="rId6"/>
    <p:sldId id="337" r:id="rId7"/>
    <p:sldId id="338" r:id="rId8"/>
    <p:sldId id="339" r:id="rId9"/>
    <p:sldId id="341" r:id="rId10"/>
    <p:sldId id="348" r:id="rId11"/>
    <p:sldId id="342" r:id="rId12"/>
    <p:sldId id="343" r:id="rId13"/>
    <p:sldId id="345" r:id="rId14"/>
    <p:sldId id="347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DBCE20-7429-4E6D-8981-188092CB6AEF}" v="568" dt="2025-10-16T21:36:32.407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7" autoAdjust="0"/>
    <p:restoredTop sz="95394" autoAdjust="0"/>
  </p:normalViewPr>
  <p:slideViewPr>
    <p:cSldViewPr snapToGrid="0">
      <p:cViewPr varScale="1">
        <p:scale>
          <a:sx n="103" d="100"/>
          <a:sy n="103" d="100"/>
        </p:scale>
        <p:origin x="1128" y="1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94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EDE390C7-3049-4620-8F47-0A08FB680843}" type="datetime1">
              <a:rPr lang="pt-BR" smtClean="0"/>
              <a:t>16/10/2025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9E9D563E-BCB2-465B-8A3C-AC86CE64F69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662B7A19-FD8D-492D-8542-12E372B3B99A}" type="datetime1">
              <a:rPr lang="pt-BR" smtClean="0"/>
              <a:pPr/>
              <a:t>16/10/2025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8B990660-4B7D-4C11-96DB-B19FFA8CA93C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8406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149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905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06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420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877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1215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2679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9821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8B990660-4B7D-4C11-96DB-B19FFA8CA93C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894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rtlCol="0" anchor="b">
            <a:normAutofit/>
          </a:bodyPr>
          <a:lstStyle>
            <a:lvl1pPr algn="l">
              <a:defRPr lang="pt-BR" sz="4000" b="1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pt-BR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pt-BR"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pt-BR"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pt-BR"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pt-BR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pt-BR"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pt-BR"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pt-BR"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rtlCol="0" anchor="b">
            <a:normAutofit/>
          </a:bodyPr>
          <a:lstStyle>
            <a:lvl1pPr>
              <a:defRPr lang="pt-BR" sz="40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 </a:t>
            </a:r>
          </a:p>
          <a:p>
            <a:pPr lvl="3" rtl="0"/>
            <a:r>
              <a:rPr lang="pt-BR"/>
              <a:t>Quarto nível </a:t>
            </a:r>
          </a:p>
          <a:p>
            <a:pPr lvl="4" rtl="0"/>
            <a:r>
              <a:rPr lang="pt-BR"/>
              <a:t>Quinto nível </a:t>
            </a:r>
          </a:p>
          <a:p>
            <a:pPr lvl="0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 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grpSp>
        <p:nvGrpSpPr>
          <p:cNvPr id="815" name="Grupo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 rtlCol="0"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pt-BR"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lang="pt-BR" sz="20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 </a:t>
            </a:r>
          </a:p>
          <a:p>
            <a:pPr lvl="3" rtl="0"/>
            <a:r>
              <a:rPr lang="pt-BR"/>
              <a:t>Quarto nível </a:t>
            </a:r>
          </a:p>
          <a:p>
            <a:pPr lvl="4" rtl="0"/>
            <a:r>
              <a:rPr lang="pt-BR"/>
              <a:t>Quinto nível </a:t>
            </a:r>
          </a:p>
          <a:p>
            <a:pPr lvl="0"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pt-BR" sz="40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ção Título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rtlCol="0" anchor="b">
            <a:normAutofit/>
          </a:bodyPr>
          <a:lstStyle>
            <a:lvl1pPr>
              <a:defRPr lang="pt-BR" sz="40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 rtlCol="0">
            <a:normAutofit/>
          </a:bodyPr>
          <a:lstStyle>
            <a:lvl1pPr marL="0" indent="0">
              <a:buNone/>
              <a:defRPr lang="pt-BR" sz="2800"/>
            </a:lvl1pPr>
            <a:lvl2pPr marL="457200" indent="0">
              <a:buNone/>
              <a:defRPr lang="pt-BR" sz="2400"/>
            </a:lvl2pPr>
            <a:lvl3pPr marL="914400" indent="0">
              <a:buNone/>
              <a:defRPr lang="pt-BR" sz="2000"/>
            </a:lvl3pPr>
            <a:lvl4pPr marL="1371600" indent="0">
              <a:buNone/>
              <a:defRPr lang="pt-BR" sz="1800"/>
            </a:lvl4pPr>
            <a:lvl5pPr marL="1828800" indent="0">
              <a:buNone/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a seção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rtlCol="0" anchor="b">
            <a:normAutofit/>
          </a:bodyPr>
          <a:lstStyle>
            <a:lvl1pPr>
              <a:defRPr lang="pt-BR" sz="400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675" name="Espaço Reservado para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lang="pt-BR" sz="2800"/>
            </a:lvl1pPr>
            <a:lvl2pPr marL="457200" indent="0">
              <a:lnSpc>
                <a:spcPts val="2400"/>
              </a:lnSpc>
              <a:buNone/>
              <a:defRPr lang="pt-BR" sz="2000"/>
            </a:lvl2pPr>
            <a:lvl3pPr marL="914400" indent="0">
              <a:lnSpc>
                <a:spcPts val="2400"/>
              </a:lnSpc>
              <a:buNone/>
              <a:defRPr lang="pt-BR" sz="2000"/>
            </a:lvl3pPr>
            <a:lvl4pPr marL="1371600" indent="0">
              <a:lnSpc>
                <a:spcPts val="2400"/>
              </a:lnSpc>
              <a:buNone/>
              <a:defRPr lang="pt-BR" sz="2000"/>
            </a:lvl4pPr>
            <a:lvl5pPr marL="1828800" indent="0">
              <a:lnSpc>
                <a:spcPts val="2400"/>
              </a:lnSpc>
              <a:buNone/>
              <a:defRPr lang="pt-BR" sz="20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5pPr>
            <a:lvl6pPr marL="1600200">
              <a:defRPr lang="pt-BR"/>
            </a:lvl6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4" rtl="0"/>
            <a:r>
              <a:rPr lang="pt-BR"/>
              <a:t>Quarto nível</a:t>
            </a:r>
          </a:p>
          <a:p>
            <a:pPr lvl="5" rtl="0"/>
            <a:r>
              <a:rPr lang="pt-BR"/>
              <a:t>Quinto nível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 Dois Conteú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o TÍTULO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pt-BR"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lang="pt-BR"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lang="pt-BR"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lang="pt-BR"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Conteúdo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 rtlCol="0"/>
          <a:lstStyle>
            <a:lvl1pPr algn="r">
              <a:defRPr lang="pt-BR"/>
            </a:lvl1pPr>
          </a:lstStyle>
          <a:p>
            <a:pPr rtl="0"/>
            <a:r>
              <a:rPr lang="pt-BR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 do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rtlCol="0" anchor="b">
            <a:normAutofit/>
          </a:bodyPr>
          <a:lstStyle>
            <a:lvl1pPr>
              <a:defRPr lang="pt-BR" sz="280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lang="pt-BR"/>
            </a:lvl1pPr>
            <a:lvl2pPr>
              <a:spcBef>
                <a:spcPts val="0"/>
              </a:spcBef>
              <a:spcAft>
                <a:spcPts val="600"/>
              </a:spcAft>
              <a:defRPr lang="pt-BR"/>
            </a:lvl2pPr>
            <a:lvl3pPr>
              <a:spcBef>
                <a:spcPts val="0"/>
              </a:spcBef>
              <a:spcAft>
                <a:spcPts val="600"/>
              </a:spcAft>
              <a:defRPr lang="pt-BR"/>
            </a:lvl3pPr>
            <a:lvl4pPr>
              <a:spcBef>
                <a:spcPts val="0"/>
              </a:spcBef>
              <a:spcAft>
                <a:spcPts val="600"/>
              </a:spcAft>
              <a:defRPr lang="pt-BR" sz="2000"/>
            </a:lvl4pPr>
            <a:lvl5pPr>
              <a:spcBef>
                <a:spcPts val="0"/>
              </a:spcBef>
              <a:spcAft>
                <a:spcPts val="600"/>
              </a:spcAft>
              <a:defRPr lang="pt-BR" sz="20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o Número do Slide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lvl1pPr>
              <a:defRPr lang="pt-BR" sz="1400">
                <a:latin typeface="+mj-lt"/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000" b="1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4573" y="369570"/>
            <a:ext cx="5726049" cy="3056343"/>
          </a:xfrm>
        </p:spPr>
        <p:txBody>
          <a:bodyPr rtlCol="0"/>
          <a:lstStyle>
            <a:defPPr>
              <a:defRPr lang="pt-BR"/>
            </a:defPPr>
          </a:lstStyle>
          <a:p>
            <a:pPr algn="ctr">
              <a:lnSpc>
                <a:spcPct val="100000"/>
              </a:lnSpc>
            </a:pPr>
            <a:r>
              <a:rPr lang="pt-BR" dirty="0">
                <a:ea typeface="+mj-lt"/>
                <a:cs typeface="+mj-lt"/>
              </a:rPr>
              <a:t>Arquitetura </a:t>
            </a:r>
            <a:r>
              <a:rPr lang="pt-BR" dirty="0" err="1">
                <a:ea typeface="+mj-lt"/>
                <a:cs typeface="+mj-lt"/>
              </a:rPr>
              <a:t>Multi-Nuvem</a:t>
            </a:r>
            <a:r>
              <a:rPr lang="pt-BR" dirty="0">
                <a:ea typeface="+mj-lt"/>
                <a:cs typeface="+mj-lt"/>
              </a:rPr>
              <a:t> e Híbrida</a:t>
            </a:r>
            <a:endParaRPr lang="pt-BR" dirty="0">
              <a:cs typeface="Posterama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24A61C-4747-B58F-CEAF-C7AEB856BE1A}"/>
              </a:ext>
            </a:extLst>
          </p:cNvPr>
          <p:cNvSpPr txBox="1">
            <a:spLocks/>
          </p:cNvSpPr>
          <p:nvPr/>
        </p:nvSpPr>
        <p:spPr>
          <a:xfrm>
            <a:off x="6096000" y="3968865"/>
            <a:ext cx="5864225" cy="2258926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ea typeface="+mn-lt"/>
                <a:cs typeface="+mn-lt"/>
              </a:rPr>
              <a:t>Quando e por que adotar essas abordagens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conclusões finais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pPr marL="0" indent="0">
              <a:buNone/>
            </a:pPr>
            <a:r>
              <a:rPr lang="pt-BR" dirty="0">
                <a:ea typeface="+mn-lt"/>
                <a:cs typeface="+mn-lt"/>
              </a:rPr>
              <a:t>Em síntese, a arquitetura </a:t>
            </a:r>
            <a:r>
              <a:rPr lang="pt-BR" err="1">
                <a:ea typeface="+mn-lt"/>
                <a:cs typeface="+mn-lt"/>
              </a:rPr>
              <a:t>multi-nuvem</a:t>
            </a:r>
            <a:r>
              <a:rPr lang="pt-BR" dirty="0">
                <a:ea typeface="+mn-lt"/>
                <a:cs typeface="+mn-lt"/>
              </a:rPr>
              <a:t> e híbrida representa uma evolução natural da computação em nuvem, voltada para empresas que exigem flexibilidade, controle e performance global.</a:t>
            </a:r>
          </a:p>
          <a:p>
            <a:pPr marL="0" indent="0">
              <a:buNone/>
            </a:pPr>
            <a:endParaRPr lang="pt-BR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dirty="0">
                <a:ea typeface="+mn-lt"/>
                <a:cs typeface="+mn-lt"/>
              </a:rPr>
              <a:t>O futuro da infraestrutura digital está justamente nessa integração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4" name="Imagem 3" descr="Ícone&#10;&#10;O conteúdo gerado por IA pode estar incorreto.">
            <a:extLst>
              <a:ext uri="{FF2B5EF4-FFF2-40B4-BE49-F238E27FC236}">
                <a16:creationId xmlns:a16="http://schemas.microsoft.com/office/drawing/2014/main" id="{C49AE9E7-9407-241B-DA73-03084D4EB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236" y="1614054"/>
            <a:ext cx="2660074" cy="262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Obrigado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352388"/>
            <a:ext cx="5794248" cy="2346960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 dirty="0"/>
              <a:t>Giovanna Cypriano</a:t>
            </a:r>
          </a:p>
          <a:p>
            <a:r>
              <a:rPr lang="pt-BR" dirty="0"/>
              <a:t>Matheus Meneses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Agenda 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721" y="1899458"/>
            <a:ext cx="8300999" cy="4174189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  <a:p>
            <a:r>
              <a:rPr lang="pt-BR" dirty="0"/>
              <a:t>Arquitetura </a:t>
            </a:r>
            <a:r>
              <a:rPr lang="pt-BR" dirty="0" err="1"/>
              <a:t>Multi-nuvem</a:t>
            </a:r>
            <a:endParaRPr lang="pt-BR" dirty="0"/>
          </a:p>
          <a:p>
            <a:r>
              <a:rPr lang="pt-BR" dirty="0"/>
              <a:t>Arquitetura Híbrida</a:t>
            </a:r>
          </a:p>
          <a:p>
            <a:r>
              <a:rPr lang="pt-BR" dirty="0"/>
              <a:t>Vantagens das arquiteturas</a:t>
            </a:r>
          </a:p>
          <a:p>
            <a:r>
              <a:rPr lang="pt-BR" dirty="0"/>
              <a:t>Desvantagens e Desafio</a:t>
            </a:r>
          </a:p>
          <a:p>
            <a:r>
              <a:rPr lang="pt-BR" dirty="0"/>
              <a:t>Cenário de uso</a:t>
            </a:r>
          </a:p>
          <a:p>
            <a:r>
              <a:rPr lang="pt-BR" dirty="0"/>
              <a:t>Tecnologias de suporte</a:t>
            </a:r>
          </a:p>
          <a:p>
            <a:r>
              <a:rPr lang="pt-BR" dirty="0"/>
              <a:t>Caso </a:t>
            </a:r>
            <a:r>
              <a:rPr lang="pt-BR" dirty="0" err="1"/>
              <a:t>Steam</a:t>
            </a:r>
          </a:p>
          <a:p>
            <a:r>
              <a:rPr lang="pt-BR" dirty="0"/>
              <a:t>Conclusão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08" y="305169"/>
            <a:ext cx="4686716" cy="205084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ea typeface="+mj-lt"/>
                <a:cs typeface="+mj-lt"/>
              </a:rPr>
              <a:t>Conceito de Arquitetura </a:t>
            </a:r>
            <a:r>
              <a:rPr lang="pt-BR" dirty="0" err="1">
                <a:ea typeface="+mj-lt"/>
                <a:cs typeface="+mj-lt"/>
              </a:rPr>
              <a:t>Multi-Nuvem</a:t>
            </a:r>
            <a:endParaRPr lang="pt-BR" b="0">
              <a:cs typeface="Posterama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7CA359-2B52-C7E1-9557-8C227B652AEE}"/>
              </a:ext>
            </a:extLst>
          </p:cNvPr>
          <p:cNvSpPr txBox="1">
            <a:spLocks/>
          </p:cNvSpPr>
          <p:nvPr/>
        </p:nvSpPr>
        <p:spPr>
          <a:xfrm>
            <a:off x="392545" y="3045229"/>
            <a:ext cx="5864225" cy="2362835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ea typeface="+mn-lt"/>
                <a:cs typeface="+mn-lt"/>
              </a:rPr>
              <a:t>A arquitetura </a:t>
            </a:r>
            <a:r>
              <a:rPr lang="pt-BR" dirty="0" err="1">
                <a:ea typeface="+mn-lt"/>
                <a:cs typeface="+mn-lt"/>
              </a:rPr>
              <a:t>multi-nuvem</a:t>
            </a:r>
            <a:r>
              <a:rPr lang="pt-BR" dirty="0">
                <a:ea typeface="+mn-lt"/>
                <a:cs typeface="+mn-lt"/>
              </a:rPr>
              <a:t> utiliza dois ou mais provedores de nuvem pública</a:t>
            </a:r>
            <a:endParaRPr lang="pt-BR" dirty="0"/>
          </a:p>
        </p:txBody>
      </p:sp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EC208EDA-296B-BB84-18BA-FABA0E018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909" y="785091"/>
            <a:ext cx="2459184" cy="1443184"/>
          </a:xfrm>
          <a:prstGeom prst="rect">
            <a:avLst/>
          </a:prstGeom>
        </p:spPr>
      </p:pic>
      <p:pic>
        <p:nvPicPr>
          <p:cNvPr id="11" name="Imagem 10" descr="Logotipo&#10;&#10;O conteúdo gerado por IA pode estar incorreto.">
            <a:extLst>
              <a:ext uri="{FF2B5EF4-FFF2-40B4-BE49-F238E27FC236}">
                <a16:creationId xmlns:a16="http://schemas.microsoft.com/office/drawing/2014/main" id="{39D09651-C7B3-D42D-9EE2-B5C6F989A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455" y="4225636"/>
            <a:ext cx="3948546" cy="22282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1A0A34C-5824-D914-9D9D-11B59E3FE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355273"/>
            <a:ext cx="3336637" cy="1905000"/>
          </a:xfrm>
          <a:prstGeom prst="rect">
            <a:avLst/>
          </a:prstGeom>
        </p:spPr>
      </p:pic>
      <p:sp>
        <p:nvSpPr>
          <p:cNvPr id="5" name="Espaço Reservado para o Número do Slide 2">
            <a:extLst>
              <a:ext uri="{FF2B5EF4-FFF2-40B4-BE49-F238E27FC236}">
                <a16:creationId xmlns:a16="http://schemas.microsoft.com/office/drawing/2014/main" id="{3F879867-42EC-5F12-C3D3-FC4A62377347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BR" sz="1400" b="1" dirty="0" smtClean="0">
                <a:latin typeface="Posterama"/>
                <a:cs typeface="Posterama"/>
              </a:rPr>
              <a:pPr/>
              <a:t>3</a:t>
            </a:fld>
            <a:endParaRPr lang="pt-BR" sz="1400" b="1">
              <a:latin typeface="Posterama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509"/>
            <a:ext cx="5864352" cy="1819934"/>
          </a:xfrm>
        </p:spPr>
        <p:txBody>
          <a:bodyPr rtlCol="0"/>
          <a:lstStyle>
            <a:defPPr>
              <a:defRPr lang="pt-BR"/>
            </a:defPPr>
          </a:lstStyle>
          <a:p>
            <a:pPr algn="r"/>
            <a:r>
              <a:rPr lang="pt-BR" dirty="0">
                <a:ea typeface="+mj-lt"/>
                <a:cs typeface="+mj-lt"/>
              </a:rPr>
              <a:t>Conceito de Arquitetura Híbrida</a:t>
            </a:r>
            <a:endParaRPr lang="pt-BR" dirty="0">
              <a:cs typeface="Posterama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650048"/>
            <a:ext cx="5864225" cy="1450745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pPr algn="r"/>
            <a:r>
              <a:rPr lang="pt-BR" dirty="0">
                <a:ea typeface="+mn-lt"/>
                <a:cs typeface="+mn-lt"/>
              </a:rPr>
              <a:t>A nuvem híbrida combina uma infraestrutura local (</a:t>
            </a:r>
            <a:r>
              <a:rPr lang="pt-BR" err="1">
                <a:ea typeface="+mn-lt"/>
                <a:cs typeface="+mn-lt"/>
              </a:rPr>
              <a:t>on-premises</a:t>
            </a:r>
            <a:r>
              <a:rPr lang="pt-BR" dirty="0">
                <a:ea typeface="+mn-lt"/>
                <a:cs typeface="+mn-lt"/>
              </a:rPr>
              <a:t>) com uma ou mais nuvens públicas.</a:t>
            </a:r>
            <a:endParaRPr lang="pt-BR" dirty="0"/>
          </a:p>
        </p:txBody>
      </p:sp>
      <p:pic>
        <p:nvPicPr>
          <p:cNvPr id="7" name="Imagem 6" descr="Uma imagem contendo Padrão do plano de fundo&#10;&#10;O conteúdo gerado por IA pode estar incorreto.">
            <a:extLst>
              <a:ext uri="{FF2B5EF4-FFF2-40B4-BE49-F238E27FC236}">
                <a16:creationId xmlns:a16="http://schemas.microsoft.com/office/drawing/2014/main" id="{38CF87D2-BCE7-6346-FBBB-120842D0B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45" y="662709"/>
            <a:ext cx="5666509" cy="3258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35000" dist="215900" dir="5400000" sy="-100000" algn="bl" rotWithShape="0"/>
          </a:effectLst>
        </p:spPr>
      </p:pic>
      <p:sp>
        <p:nvSpPr>
          <p:cNvPr id="5" name="Espaço Reservado para o Número do Slide 2">
            <a:extLst>
              <a:ext uri="{FF2B5EF4-FFF2-40B4-BE49-F238E27FC236}">
                <a16:creationId xmlns:a16="http://schemas.microsoft.com/office/drawing/2014/main" id="{45632CF5-5B49-483A-896E-7167A1C37F39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BR" sz="1400" b="1" dirty="0" smtClean="0">
                <a:latin typeface="Posterama"/>
                <a:cs typeface="Posterama"/>
              </a:rPr>
              <a:pPr/>
              <a:t>4</a:t>
            </a:fld>
            <a:endParaRPr lang="pt-BR" sz="1400" b="1">
              <a:latin typeface="Posterama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ea typeface="+mj-lt"/>
                <a:cs typeface="+mj-lt"/>
              </a:rPr>
              <a:t>Vantagens das Arquiteturas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 b="1" dirty="0">
                <a:ea typeface="+mn-lt"/>
                <a:cs typeface="+mn-lt"/>
              </a:rPr>
              <a:t>Redundância e disponibilidade</a:t>
            </a:r>
            <a:r>
              <a:rPr lang="pt-BR" dirty="0">
                <a:ea typeface="+mn-lt"/>
                <a:cs typeface="+mn-lt"/>
              </a:rPr>
              <a:t> — continuidade do serviço em caso de falhas.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Flexibilidade</a:t>
            </a:r>
            <a:r>
              <a:rPr lang="pt-BR" dirty="0">
                <a:ea typeface="+mn-lt"/>
                <a:cs typeface="+mn-lt"/>
              </a:rPr>
              <a:t> — uso da melhor solução para cada tipo de aplicação.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Otimização de custos</a:t>
            </a:r>
            <a:r>
              <a:rPr lang="pt-BR" dirty="0">
                <a:ea typeface="+mn-lt"/>
                <a:cs typeface="+mn-lt"/>
              </a:rPr>
              <a:t> — aproveitamento de preços competitivos.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Conformidade regulatória</a:t>
            </a:r>
            <a:r>
              <a:rPr lang="pt-BR" dirty="0">
                <a:ea typeface="+mn-lt"/>
                <a:cs typeface="+mn-lt"/>
              </a:rPr>
              <a:t> — escolha de regiões específicas de armazenamento.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Desempenho global</a:t>
            </a:r>
            <a:r>
              <a:rPr lang="pt-BR" dirty="0">
                <a:ea typeface="+mn-lt"/>
                <a:cs typeface="+mn-lt"/>
              </a:rPr>
              <a:t> — menor latência em usuários distribuídos.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r>
              <a:rPr lang="pt-BR" dirty="0" err="1"/>
              <a:t>Desvantagen</a:t>
            </a:r>
            <a:r>
              <a:rPr lang="pt-BR" dirty="0"/>
              <a:t> e desafio</a:t>
            </a:r>
            <a:endParaRPr lang="pt-BR" dirty="0">
              <a:cs typeface="Posterama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3288" y="2073275"/>
            <a:ext cx="6725919" cy="3935413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pPr marL="285750" indent="-285750">
              <a:buFont typeface="Arial"/>
              <a:buChar char="•"/>
            </a:pPr>
            <a:r>
              <a:rPr lang="pt-BR" b="1" dirty="0">
                <a:ea typeface="+mn-lt"/>
                <a:cs typeface="+mn-lt"/>
              </a:rPr>
              <a:t>Complexidade de gestão</a:t>
            </a:r>
            <a:r>
              <a:rPr lang="pt-BR" dirty="0">
                <a:ea typeface="+mn-lt"/>
                <a:cs typeface="+mn-lt"/>
              </a:rPr>
              <a:t> entre diferentes provedores.</a:t>
            </a: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b="1" dirty="0">
                <a:ea typeface="+mn-lt"/>
                <a:cs typeface="+mn-lt"/>
              </a:rPr>
              <a:t>Integração e monitoramento</a:t>
            </a:r>
            <a:r>
              <a:rPr lang="pt-BR" dirty="0">
                <a:ea typeface="+mn-lt"/>
                <a:cs typeface="+mn-lt"/>
              </a:rPr>
              <a:t> mais difíceis.</a:t>
            </a:r>
            <a:endParaRPr lang="pt-BR" dirty="0"/>
          </a:p>
          <a:p>
            <a:pPr marL="285750" indent="-285750">
              <a:buFont typeface="Arial"/>
              <a:buChar char="•"/>
            </a:pPr>
            <a:r>
              <a:rPr lang="pt-BR" b="1" dirty="0">
                <a:ea typeface="+mn-lt"/>
                <a:cs typeface="+mn-lt"/>
              </a:rPr>
              <a:t>Custo adicional</a:t>
            </a:r>
            <a:r>
              <a:rPr lang="pt-BR" dirty="0">
                <a:ea typeface="+mn-lt"/>
                <a:cs typeface="+mn-lt"/>
              </a:rPr>
              <a:t> em suporte e ferramentas de orquestração.</a:t>
            </a:r>
          </a:p>
          <a:p>
            <a:pPr marL="285750" indent="-285750">
              <a:buFont typeface="Arial"/>
              <a:buChar char="•"/>
            </a:pPr>
            <a:r>
              <a:rPr lang="pt-BR" b="1" dirty="0">
                <a:ea typeface="+mn-lt"/>
                <a:cs typeface="+mn-lt"/>
              </a:rPr>
              <a:t>Latência entre nuvens</a:t>
            </a:r>
            <a:r>
              <a:rPr lang="pt-BR" dirty="0">
                <a:ea typeface="+mn-lt"/>
                <a:cs typeface="+mn-lt"/>
              </a:rPr>
              <a:t> pode impactar performance.</a:t>
            </a:r>
          </a:p>
          <a:p>
            <a:pPr marL="285750" indent="-285750">
              <a:buFont typeface="Arial"/>
              <a:buChar char="•"/>
            </a:pPr>
            <a:r>
              <a:rPr lang="pt-BR" b="1" dirty="0">
                <a:ea typeface="+mn-lt"/>
                <a:cs typeface="+mn-lt"/>
              </a:rPr>
              <a:t>Segurança e compliance</a:t>
            </a:r>
            <a:r>
              <a:rPr lang="pt-BR" dirty="0">
                <a:ea typeface="+mn-lt"/>
                <a:cs typeface="+mn-lt"/>
              </a:rPr>
              <a:t> precisam ser padronizados.</a:t>
            </a:r>
          </a:p>
          <a:p>
            <a:pPr marL="285750" indent="-285750">
              <a:buFont typeface="Arial"/>
              <a:buChar char="•"/>
            </a:pPr>
            <a:r>
              <a:rPr lang="pt-BR" b="1" dirty="0">
                <a:ea typeface="+mn-lt"/>
                <a:cs typeface="+mn-lt"/>
              </a:rPr>
              <a:t>Necessidade de equipe especializada</a:t>
            </a:r>
            <a:r>
              <a:rPr lang="pt-BR" dirty="0">
                <a:ea typeface="+mn-lt"/>
                <a:cs typeface="+mn-lt"/>
              </a:rPr>
              <a:t> em múltiplas plataformas.</a:t>
            </a:r>
            <a:endParaRPr lang="pt-BR"/>
          </a:p>
          <a:p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 dirty="0"/>
          </a:p>
        </p:txBody>
      </p:sp>
      <p:pic>
        <p:nvPicPr>
          <p:cNvPr id="5" name="Imagem 4" descr="Ícone&#10;&#10;O conteúdo gerado por IA pode estar incorreto.">
            <a:extLst>
              <a:ext uri="{FF2B5EF4-FFF2-40B4-BE49-F238E27FC236}">
                <a16:creationId xmlns:a16="http://schemas.microsoft.com/office/drawing/2014/main" id="{5907A1EA-A394-991B-C1D9-A876C134C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725" y="2867025"/>
            <a:ext cx="36480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347282-2AAD-0F2F-1316-9CCA5A59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150" y="2167509"/>
            <a:ext cx="10515600" cy="870786"/>
          </a:xfrm>
        </p:spPr>
        <p:txBody>
          <a:bodyPr>
            <a:normAutofit/>
          </a:bodyPr>
          <a:lstStyle/>
          <a:p>
            <a:r>
              <a:rPr lang="pt-BR" sz="3600" dirty="0">
                <a:cs typeface="Posterama"/>
              </a:rPr>
              <a:t>Cenários de uso indicados</a:t>
            </a:r>
            <a:endParaRPr lang="pt-BR" sz="36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ABDEE6-1281-0DFF-502D-3A358BB28328}"/>
              </a:ext>
            </a:extLst>
          </p:cNvPr>
          <p:cNvSpPr txBox="1">
            <a:spLocks/>
          </p:cNvSpPr>
          <p:nvPr/>
        </p:nvSpPr>
        <p:spPr>
          <a:xfrm>
            <a:off x="1084263" y="3425825"/>
            <a:ext cx="5973444" cy="2401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pt-BR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dirty="0">
                <a:ea typeface="+mn-lt"/>
                <a:cs typeface="+mn-lt"/>
              </a:rPr>
              <a:t>Empresas com operações globais e grandes volumes de dados, como:</a:t>
            </a:r>
            <a:br>
              <a:rPr lang="pt-BR" sz="1800" dirty="0">
                <a:ea typeface="+mn-lt"/>
                <a:cs typeface="+mn-lt"/>
              </a:rPr>
            </a:br>
            <a:endParaRPr lang="pt-BR" sz="1000"/>
          </a:p>
          <a:p>
            <a:pPr>
              <a:buFont typeface="Arial"/>
              <a:buChar char="•"/>
            </a:pPr>
            <a:r>
              <a:rPr lang="pt-BR" sz="1800" dirty="0">
                <a:ea typeface="+mn-lt"/>
                <a:cs typeface="+mn-lt"/>
              </a:rPr>
              <a:t>Setor financeiro</a:t>
            </a:r>
          </a:p>
          <a:p>
            <a:pPr>
              <a:buFont typeface="Arial"/>
              <a:buChar char="•"/>
            </a:pPr>
            <a:r>
              <a:rPr lang="pt-BR" sz="1800" dirty="0">
                <a:ea typeface="+mn-lt"/>
                <a:cs typeface="+mn-lt"/>
              </a:rPr>
              <a:t>Saúde</a:t>
            </a:r>
            <a:endParaRPr lang="pt-BR" sz="1800" dirty="0"/>
          </a:p>
          <a:p>
            <a:pPr>
              <a:buFont typeface="Arial"/>
              <a:buChar char="•"/>
            </a:pPr>
            <a:r>
              <a:rPr lang="pt-BR" sz="1800" dirty="0">
                <a:ea typeface="+mn-lt"/>
                <a:cs typeface="+mn-lt"/>
              </a:rPr>
              <a:t>E-commerce e streaming</a:t>
            </a:r>
          </a:p>
          <a:p>
            <a:pPr>
              <a:buFont typeface="Arial"/>
              <a:buChar char="•"/>
            </a:pPr>
            <a:r>
              <a:rPr lang="pt-BR" sz="1800" dirty="0">
                <a:ea typeface="+mn-lt"/>
                <a:cs typeface="+mn-lt"/>
              </a:rPr>
              <a:t>Jogos online (como </a:t>
            </a:r>
            <a:r>
              <a:rPr lang="pt-BR" sz="1800" err="1">
                <a:ea typeface="+mn-lt"/>
                <a:cs typeface="+mn-lt"/>
              </a:rPr>
              <a:t>Steam</a:t>
            </a:r>
            <a:r>
              <a:rPr lang="pt-BR" sz="1800" dirty="0"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pt-BR" dirty="0"/>
          </a:p>
          <a:p>
            <a:endParaRPr lang="pt-BR" dirty="0"/>
          </a:p>
        </p:txBody>
      </p:sp>
      <p:sp>
        <p:nvSpPr>
          <p:cNvPr id="6" name="Espaço Reservado para o Número do Slide 2">
            <a:extLst>
              <a:ext uri="{FF2B5EF4-FFF2-40B4-BE49-F238E27FC236}">
                <a16:creationId xmlns:a16="http://schemas.microsoft.com/office/drawing/2014/main" id="{E50E6C7B-D3E1-3EA5-D054-33314AD5DC21}"/>
              </a:ext>
            </a:extLst>
          </p:cNvPr>
          <p:cNvSpPr txBox="1">
            <a:spLocks/>
          </p:cNvSpPr>
          <p:nvPr/>
        </p:nvSpPr>
        <p:spPr>
          <a:xfrm>
            <a:off x="911352" y="6246622"/>
            <a:ext cx="2670048" cy="365125"/>
          </a:xfrm>
          <a:prstGeom prst="rect">
            <a:avLst/>
          </a:prstGeom>
        </p:spPr>
        <p:txBody>
          <a:bodyPr lIns="91440" tIns="45720" rIns="91440" bIns="45720" rtlCol="0" anchor="t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pt-BR" sz="1400" b="1" dirty="0" smtClean="0">
                <a:latin typeface="Posterama"/>
                <a:cs typeface="Posterama"/>
              </a:rPr>
              <a:pPr/>
              <a:t>7</a:t>
            </a:fld>
            <a:endParaRPr lang="pt-BR" sz="1400" b="1">
              <a:latin typeface="Posterama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563987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/>
              <a:t>Ferramentas e Tecnologias de Suporte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6854" y="1877002"/>
            <a:ext cx="3352655" cy="397639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>
            <a:defPPr>
              <a:defRPr lang="pt-BR"/>
            </a:defPPr>
          </a:lstStyle>
          <a:p>
            <a:r>
              <a:rPr lang="pt-BR" b="1" dirty="0">
                <a:ea typeface="+mn-lt"/>
                <a:cs typeface="+mn-lt"/>
              </a:rPr>
              <a:t>Orquestração: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dirty="0" err="1">
                <a:ea typeface="+mn-lt"/>
                <a:cs typeface="+mn-lt"/>
              </a:rPr>
              <a:t>Kubernetes</a:t>
            </a:r>
            <a:r>
              <a:rPr lang="pt-BR" dirty="0">
                <a:ea typeface="+mn-lt"/>
                <a:cs typeface="+mn-lt"/>
              </a:rPr>
              <a:t>, Docker </a:t>
            </a:r>
            <a:r>
              <a:rPr lang="pt-BR" dirty="0" err="1">
                <a:ea typeface="+mn-lt"/>
                <a:cs typeface="+mn-lt"/>
              </a:rPr>
              <a:t>Swarm</a:t>
            </a:r>
            <a:r>
              <a:rPr lang="pt-BR" dirty="0">
                <a:ea typeface="+mn-lt"/>
                <a:cs typeface="+mn-lt"/>
              </a:rPr>
              <a:t>.</a:t>
            </a:r>
            <a:endParaRPr lang="pt-BR" dirty="0"/>
          </a:p>
          <a:p>
            <a:r>
              <a:rPr lang="pt-BR" b="1">
                <a:ea typeface="+mn-lt"/>
                <a:cs typeface="+mn-lt"/>
              </a:rPr>
              <a:t>Gerenciamento </a:t>
            </a:r>
            <a:r>
              <a:rPr lang="pt-BR" b="1" err="1">
                <a:ea typeface="+mn-lt"/>
                <a:cs typeface="+mn-lt"/>
              </a:rPr>
              <a:t>multi-cloud</a:t>
            </a:r>
            <a:r>
              <a:rPr lang="pt-BR" b="1">
                <a:ea typeface="+mn-lt"/>
                <a:cs typeface="+mn-lt"/>
              </a:rPr>
              <a:t>: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Terraform</a:t>
            </a:r>
            <a:r>
              <a:rPr lang="pt-BR">
                <a:ea typeface="+mn-lt"/>
                <a:cs typeface="+mn-lt"/>
              </a:rPr>
              <a:t>, Google </a:t>
            </a:r>
            <a:r>
              <a:rPr lang="pt-BR" err="1">
                <a:ea typeface="+mn-lt"/>
                <a:cs typeface="+mn-lt"/>
              </a:rPr>
              <a:t>Anthos</a:t>
            </a:r>
            <a:r>
              <a:rPr lang="pt-BR">
                <a:ea typeface="+mn-lt"/>
                <a:cs typeface="+mn-lt"/>
              </a:rPr>
              <a:t>, Azure Arc.</a:t>
            </a:r>
            <a:endParaRPr lang="pt-BR"/>
          </a:p>
          <a:p>
            <a:r>
              <a:rPr lang="pt-BR" b="1">
                <a:ea typeface="+mn-lt"/>
                <a:cs typeface="+mn-lt"/>
              </a:rPr>
              <a:t>Monitoramento:</a:t>
            </a:r>
            <a:r>
              <a:rPr lang="pt-BR" dirty="0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Prometheus</a:t>
            </a:r>
            <a:r>
              <a:rPr lang="pt-BR">
                <a:ea typeface="+mn-lt"/>
                <a:cs typeface="+mn-lt"/>
              </a:rPr>
              <a:t>, </a:t>
            </a:r>
            <a:r>
              <a:rPr lang="pt-BR" err="1">
                <a:ea typeface="+mn-lt"/>
                <a:cs typeface="+mn-lt"/>
              </a:rPr>
              <a:t>Grafana</a:t>
            </a:r>
            <a:r>
              <a:rPr lang="pt-BR">
                <a:ea typeface="+mn-lt"/>
                <a:cs typeface="+mn-lt"/>
              </a:rPr>
              <a:t>, </a:t>
            </a:r>
            <a:r>
              <a:rPr lang="pt-BR" err="1">
                <a:ea typeface="+mn-lt"/>
                <a:cs typeface="+mn-lt"/>
              </a:rPr>
              <a:t>Datadog</a:t>
            </a:r>
            <a:r>
              <a:rPr lang="pt-BR">
                <a:ea typeface="+mn-lt"/>
                <a:cs typeface="+mn-lt"/>
              </a:rPr>
              <a:t>.</a:t>
            </a:r>
            <a:endParaRPr lang="pt-BR"/>
          </a:p>
          <a:p>
            <a:r>
              <a:rPr lang="pt-BR" b="1" dirty="0">
                <a:ea typeface="+mn-lt"/>
                <a:cs typeface="+mn-lt"/>
              </a:rPr>
              <a:t>Automação:</a:t>
            </a:r>
            <a:r>
              <a:rPr lang="pt-BR" dirty="0">
                <a:ea typeface="+mn-lt"/>
                <a:cs typeface="+mn-lt"/>
              </a:rPr>
              <a:t> CI/CD pipelines (GitHub </a:t>
            </a:r>
            <a:r>
              <a:rPr lang="pt-BR" dirty="0" err="1">
                <a:ea typeface="+mn-lt"/>
                <a:cs typeface="+mn-lt"/>
              </a:rPr>
              <a:t>Actions</a:t>
            </a:r>
            <a:r>
              <a:rPr lang="pt-BR" dirty="0">
                <a:ea typeface="+mn-lt"/>
                <a:cs typeface="+mn-lt"/>
              </a:rPr>
              <a:t>, Jenkins).</a:t>
            </a:r>
            <a:endParaRPr lang="pt-BR" dirty="0"/>
          </a:p>
          <a:p>
            <a:r>
              <a:rPr lang="pt-BR" b="1" dirty="0">
                <a:ea typeface="+mn-lt"/>
                <a:cs typeface="+mn-lt"/>
              </a:rPr>
              <a:t>Segurança:</a:t>
            </a:r>
            <a:r>
              <a:rPr lang="pt-BR" dirty="0">
                <a:ea typeface="+mn-lt"/>
                <a:cs typeface="+mn-lt"/>
              </a:rPr>
              <a:t> IAM centralizado, criptografia, auditorias automatizadas.</a:t>
            </a:r>
            <a:endParaRPr lang="pt-BR" dirty="0"/>
          </a:p>
          <a:p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221665-6A4F-B76D-C711-E0F77D77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273" y="3971636"/>
            <a:ext cx="2055091" cy="210127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F3182F-3647-8261-A2CB-4B9B16241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145" y="1879600"/>
            <a:ext cx="2152073" cy="209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dirty="0">
                <a:ea typeface="+mj-lt"/>
                <a:cs typeface="+mj-lt"/>
              </a:rPr>
              <a:t>Caso </a:t>
            </a:r>
            <a:r>
              <a:rPr lang="pt-BR" dirty="0" err="1">
                <a:ea typeface="+mj-lt"/>
                <a:cs typeface="+mj-lt"/>
              </a:rPr>
              <a:t>Steam</a:t>
            </a:r>
            <a:r>
              <a:rPr lang="pt-BR" dirty="0">
                <a:ea typeface="+mj-lt"/>
                <a:cs typeface="+mj-lt"/>
              </a:rPr>
              <a:t>: Aplicação da </a:t>
            </a:r>
            <a:r>
              <a:rPr lang="pt-BR" dirty="0" err="1">
                <a:ea typeface="+mj-lt"/>
                <a:cs typeface="+mj-lt"/>
              </a:rPr>
              <a:t>Multi-Nuvem</a:t>
            </a:r>
            <a:endParaRPr lang="pt-BR" dirty="0" err="1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0705" y="2087880"/>
            <a:ext cx="8986983" cy="673147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 dirty="0">
                <a:ea typeface="+mn-lt"/>
                <a:cs typeface="+mn-lt"/>
              </a:rPr>
              <a:t>A </a:t>
            </a:r>
            <a:r>
              <a:rPr lang="pt-BR" dirty="0" err="1">
                <a:ea typeface="+mn-lt"/>
                <a:cs typeface="+mn-lt"/>
              </a:rPr>
              <a:t>Steam</a:t>
            </a:r>
            <a:r>
              <a:rPr lang="pt-BR" dirty="0">
                <a:ea typeface="+mn-lt"/>
                <a:cs typeface="+mn-lt"/>
              </a:rPr>
              <a:t> possui milhões de usuários globais e alto tráfego simultâneo</a:t>
            </a:r>
            <a:endParaRPr lang="pt-BR" dirty="0"/>
          </a:p>
          <a:p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BB77901-EB80-77E0-C34E-B472785DD352}"/>
              </a:ext>
            </a:extLst>
          </p:cNvPr>
          <p:cNvSpPr txBox="1"/>
          <p:nvPr/>
        </p:nvSpPr>
        <p:spPr>
          <a:xfrm>
            <a:off x="900546" y="2759364"/>
            <a:ext cx="626918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Benefícios da multi-nuvem para a Steam: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Menor latência regional</a:t>
            </a:r>
            <a:r>
              <a:rPr lang="en-US"/>
              <a:t> usando diferentes provedores (AWS, Azure, GCP).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Distribuição de downloads e atualizações</a:t>
            </a:r>
            <a:r>
              <a:rPr lang="en-US"/>
              <a:t> via CDNs multi-cloud.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Análises de dados</a:t>
            </a:r>
            <a:r>
              <a:rPr lang="en-US"/>
              <a:t> em Google Cloud BigQuery.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Autenticação e armazenamento</a:t>
            </a:r>
            <a:r>
              <a:rPr lang="en-US"/>
              <a:t> em AWS ou Azure.</a:t>
            </a:r>
          </a:p>
          <a:p>
            <a:pPr marL="228600" indent="-228600">
              <a:buFont typeface=""/>
              <a:buChar char="•"/>
            </a:pPr>
            <a:r>
              <a:rPr lang="en-US" b="1"/>
              <a:t>Resiliência global:</a:t>
            </a:r>
            <a:r>
              <a:rPr lang="en-US"/>
              <a:t> operação contínua mesmo com falha de um provedor.</a:t>
            </a:r>
          </a:p>
        </p:txBody>
      </p:sp>
      <p:pic>
        <p:nvPicPr>
          <p:cNvPr id="8" name="Imagem 7" descr="Logotipo, Ícone&#10;&#10;O conteúdo gerado por IA pode estar incorreto.">
            <a:extLst>
              <a:ext uri="{FF2B5EF4-FFF2-40B4-BE49-F238E27FC236}">
                <a16:creationId xmlns:a16="http://schemas.microsoft.com/office/drawing/2014/main" id="{537BF07A-C8F1-4EA3-C736-BDC529321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2955636"/>
            <a:ext cx="2401454" cy="21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01540B-037D-4E23-AFCA-FDDA3CCE1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3F812E-DDE9-40A9-A0BA-64D56AFBFEB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4D714C4-5FE2-48FA-A21E-ED0E7AD4118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481</Words>
  <Application>Microsoft Office PowerPoint</Application>
  <PresentationFormat>Widescreen</PresentationFormat>
  <Paragraphs>131</Paragraphs>
  <Slides>11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Personalizado</vt:lpstr>
      <vt:lpstr>Arquitetura Multi-Nuvem e Híbrida</vt:lpstr>
      <vt:lpstr>Agenda </vt:lpstr>
      <vt:lpstr>Conceito de Arquitetura Multi-Nuvem</vt:lpstr>
      <vt:lpstr>Conceito de Arquitetura Híbrida</vt:lpstr>
      <vt:lpstr>Vantagens das Arquiteturas</vt:lpstr>
      <vt:lpstr>Desvantagen e desafio</vt:lpstr>
      <vt:lpstr>Cenários de uso indicados</vt:lpstr>
      <vt:lpstr>Ferramentas e Tecnologias de Suporte</vt:lpstr>
      <vt:lpstr>Caso Steam: Aplicação da Multi-Nuvem</vt:lpstr>
      <vt:lpstr>conclusões finais</vt:lpstr>
      <vt:lpstr>Obrigado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218</cp:revision>
  <dcterms:created xsi:type="dcterms:W3CDTF">2023-12-19T17:34:13Z</dcterms:created>
  <dcterms:modified xsi:type="dcterms:W3CDTF">2025-10-16T21:37:07Z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